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57" r:id="rId6"/>
    <p:sldId id="258" r:id="rId7"/>
    <p:sldId id="260" r:id="rId8"/>
    <p:sldId id="262" r:id="rId9"/>
    <p:sldId id="267" r:id="rId10"/>
    <p:sldId id="268" r:id="rId11"/>
    <p:sldId id="261" r:id="rId12"/>
    <p:sldId id="259" r:id="rId13"/>
    <p:sldId id="270" r:id="rId14"/>
    <p:sldId id="271" r:id="rId15"/>
    <p:sldId id="269" r:id="rId16"/>
    <p:sldId id="272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CC"/>
    <a:srgbClr val="CC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A4A4AD-8453-43D4-BA40-63B6AF46B781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rgatyl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esktop\СТЕНДЫ\вернисаж\Таблички дс18 изюминка\oformlenie-4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71744"/>
            <a:ext cx="30416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714348" y="1000108"/>
            <a:ext cx="7500990" cy="21431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3857628"/>
            <a:ext cx="5572164" cy="25003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Аргат-Юльская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СОШ Первомайского района Томской области 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406640" cy="15001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общеобразовательной программы дошкольного образования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747462"/>
            <a:ext cx="785818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990099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родителями</a:t>
            </a:r>
            <a:endParaRPr lang="ru-RU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143116"/>
            <a:ext cx="7786742" cy="4286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 к процессу воспитания ребёнка;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для родителей;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взаимное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доверие  во взаимоотношениях педагогов и родителей;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доброжелательность друг к другу;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 к каждой семье;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родителей и педагогов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760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747462"/>
            <a:ext cx="785818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990099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родителями</a:t>
            </a:r>
            <a:endParaRPr lang="ru-RU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961908"/>
            <a:ext cx="7786742" cy="44674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дошкольного образования МАОУ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Аргат-Юльская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из числа детей посёлка, достигших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3-тилетнего возраста,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учётом пожеланий родителей;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психолого-педагогических знаний родителей;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 к участию  в жизни ОУ;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семьям воспитанников в развитии, воспитании и обучении детей;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пропаганда лучшего семейного опыта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73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747462"/>
            <a:ext cx="785818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990099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взаимодействия с родителями</a:t>
            </a:r>
            <a:endParaRPr lang="ru-RU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143116"/>
            <a:ext cx="7786742" cy="4286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Мониторинговые исследования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анкетирование, социологический опрос, интервьюирование.</a:t>
            </a:r>
          </a:p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Создание условий </a:t>
            </a:r>
            <a:r>
              <a:rPr lang="ru-RU" sz="24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помощь в создании предметно-развивающей среды.</a:t>
            </a:r>
          </a:p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4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ОУ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работе родительского комитета.</a:t>
            </a:r>
          </a:p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Просвещение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на сайте школы, памятки, консультации, родительские собрания, индивидуальные и групповые беседы, распространение семейного опыта.</a:t>
            </a:r>
          </a:p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Сотрудничество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праздники, развлечения, конкурсы, выставки, творческие отчёты школы.  </a:t>
            </a:r>
            <a:endParaRPr lang="ru-RU" sz="24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46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747462"/>
            <a:ext cx="785818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990099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Режим работы группы</a:t>
            </a:r>
            <a:endParaRPr lang="ru-RU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961908"/>
            <a:ext cx="7786742" cy="44674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Наполняемость группы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человек.</a:t>
            </a:r>
          </a:p>
          <a:p>
            <a:endParaRPr lang="ru-RU" sz="24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времени пребывания детей в ГПП –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дня (понедельник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пятницу)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2  часа (с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14.00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16.00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4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Максимально допустимый объем образовательной нагрузки: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подготовительнойгруппе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6 лет)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–20-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минут;</a:t>
            </a:r>
          </a:p>
          <a:p>
            <a:r>
              <a:rPr lang="ru-RU" sz="24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Перерывы </a:t>
            </a:r>
            <a:r>
              <a:rPr lang="ru-RU" sz="24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между периодами непрерывной образовательной деятельности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10-15 минут. </a:t>
            </a:r>
          </a:p>
        </p:txBody>
      </p:sp>
    </p:spTree>
    <p:extLst>
      <p:ext uri="{BB962C8B-B14F-4D97-AF65-F5344CB8AC3E}">
        <p14:creationId xmlns="" xmlns:p14="http://schemas.microsoft.com/office/powerpoint/2010/main" val="231232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785794"/>
            <a:ext cx="785818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0715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990099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276872"/>
            <a:ext cx="7072362" cy="308095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адрес: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636947,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Томская область, Первомайский район, п.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Аргат-Юл улица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Комсомольская 33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елефоны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(83-8245)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30-3-01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hlinkClick r:id="rId2"/>
              </a:rPr>
              <a:t>argatyl@mail.ru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045584" y="3026722"/>
            <a:ext cx="1036934" cy="584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User\Desktop\СТЕНДЫ\вернисаж\Таблички дс18 изюминка\oformlenie-4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6102350" y="0"/>
            <a:ext cx="30416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187624" y="1500174"/>
            <a:ext cx="7527780" cy="43577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Аргат-Юльская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</a:t>
            </a:r>
          </a:p>
          <a:p>
            <a:pPr marL="0" lvl="2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 дошкольной подготовки для детей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3-6,6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500042"/>
            <a:ext cx="6072230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Характеристика МАОУ</a:t>
            </a:r>
            <a:endParaRPr lang="ru-RU" sz="40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571612"/>
            <a:ext cx="3857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esktop\СТЕНДЫ\вернисаж\Таблички дс18 изюминка\oformlenie-4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428625" y="-428625"/>
            <a:ext cx="30416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571604" y="714356"/>
            <a:ext cx="6215106" cy="1643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Целевой раздел</a:t>
            </a:r>
          </a:p>
          <a:p>
            <a:pPr algn="l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Содержательный раздел</a:t>
            </a:r>
          </a:p>
          <a:p>
            <a:pPr lvl="1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социально-коммуникативное развитие</a:t>
            </a:r>
          </a:p>
          <a:p>
            <a:pPr lvl="1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познавательное развитие</a:t>
            </a:r>
          </a:p>
          <a:p>
            <a:pPr lvl="1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 речевое развитие</a:t>
            </a:r>
          </a:p>
          <a:p>
            <a:pPr lvl="1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 художественно-эстетическое развитие</a:t>
            </a:r>
          </a:p>
          <a:p>
            <a:pPr lvl="1" algn="l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 физическое  развитие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Организационный раздел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785794"/>
            <a:ext cx="7643866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Нормативно- правовая база ОП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143248"/>
            <a:ext cx="8643998" cy="3714752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Программа составлена на основе:</a:t>
            </a:r>
            <a:endParaRPr lang="ru-RU" sz="18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Примерной основной образовательной программой дошкольного образования </a:t>
            </a:r>
          </a:p>
          <a:p>
            <a:pPr lvl="0" algn="l"/>
            <a:r>
              <a:rPr lang="ru-RU" sz="1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в соответствии с:</a:t>
            </a:r>
            <a:endParaRPr lang="ru-RU" sz="18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образования»;</a:t>
            </a:r>
          </a:p>
          <a:p>
            <a:pPr algn="l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Федеральным законом от 29 декабря 2012 г. № 273-ФЗ «Об образовании в Российской Федерации»;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i="1" dirty="0" smtClean="0">
                <a:solidFill>
                  <a:srgbClr val="9900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Преподавание дошкольникам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ведётся по программе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«От рождение до школы»,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разработанной  под научным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руководством </a:t>
            </a:r>
            <a:r>
              <a:rPr lang="ru-RU" sz="1800" dirty="0" smtClean="0"/>
              <a:t>Н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Веракса</a:t>
            </a:r>
            <a:r>
              <a:rPr lang="ru-RU" sz="1800" dirty="0" smtClean="0">
                <a:solidFill>
                  <a:schemeClr val="tx1"/>
                </a:solidFill>
              </a:rPr>
              <a:t>, Т. С. Комарова, М. А. </a:t>
            </a:r>
            <a:r>
              <a:rPr lang="ru-RU" sz="1800" dirty="0" smtClean="0">
                <a:solidFill>
                  <a:schemeClr val="tx1"/>
                </a:solidFill>
              </a:rPr>
              <a:t>Васильева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согласно Учебному плану МАОУ </a:t>
            </a:r>
            <a:r>
              <a:rPr lang="ru-RU" sz="1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Аргат-Юльской </a:t>
            </a:r>
            <a:r>
              <a:rPr lang="ru-RU" sz="18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СОШ </a:t>
            </a:r>
            <a:endParaRPr lang="ru-RU" sz="18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Users\User\Desktop\СТЕНДЫ\вернисаж\Таблички дс18 изюминка\oformlenie-4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6102350" y="-214338"/>
            <a:ext cx="30416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785794"/>
            <a:ext cx="7643866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1430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90099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ООП ДО школы</a:t>
            </a:r>
            <a:endParaRPr lang="ru-RU" dirty="0"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8143932" cy="27146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Осуществлять развитие личности детей дошкольного возраста в различных видах общения и деятельности с учётом их возрастных, индивидуальных, психологических и физиологических особенностей.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4188460" y="3026722"/>
            <a:ext cx="1179810" cy="584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428625"/>
            <a:ext cx="8183563" cy="10509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63" y="1714500"/>
            <a:ext cx="8183562" cy="4187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индивидуальных личностных ресурсов ребёнка, его творческих способностей и ведущих психических качеств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Личностно ориентированные принципы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Культурно ориентированные принципы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Деятельностно-ориентированные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принципы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10509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= </a:t>
            </a:r>
            <a:br>
              <a:rPr 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52863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 7-ми годам: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ребёнок </a:t>
            </a:r>
            <a:r>
              <a:rPr lang="x-none" sz="2200" b="1" smtClean="0">
                <a:solidFill>
                  <a:schemeClr val="tx1"/>
                </a:solidFill>
                <a:latin typeface="Times New Roman"/>
                <a:ea typeface="Times New Roman"/>
              </a:rPr>
              <a:t>овладевает основными культурными способами деятельности</a:t>
            </a: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, проявляет </a:t>
            </a:r>
            <a:r>
              <a:rPr lang="x-none" sz="2200" b="1" i="1" smtClean="0">
                <a:solidFill>
                  <a:schemeClr val="tx1"/>
                </a:solidFill>
                <a:latin typeface="Times New Roman"/>
                <a:ea typeface="Times New Roman"/>
              </a:rPr>
              <a:t>инициативу и самостоятельность в разных видах деятельности</a:t>
            </a: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ребёнок обладает установкой </a:t>
            </a:r>
            <a:r>
              <a:rPr lang="x-none" sz="2200" b="1" i="1" smtClean="0">
                <a:solidFill>
                  <a:schemeClr val="tx1"/>
                </a:solidFill>
                <a:latin typeface="Times New Roman"/>
                <a:ea typeface="Times New Roman"/>
              </a:rPr>
              <a:t>положительного отношения к миру</a:t>
            </a:r>
            <a:endParaRPr lang="ru-RU" sz="2200" b="1" i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ребёнок обладает развитым </a:t>
            </a:r>
            <a:r>
              <a:rPr lang="x-none" sz="2200" b="1" smtClean="0">
                <a:solidFill>
                  <a:schemeClr val="tx1"/>
                </a:solidFill>
                <a:latin typeface="Times New Roman"/>
                <a:ea typeface="Times New Roman"/>
              </a:rPr>
              <a:t>воображением</a:t>
            </a: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,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x-none" sz="2200" b="1" smtClean="0">
                <a:solidFill>
                  <a:schemeClr val="tx1"/>
                </a:solidFill>
                <a:latin typeface="Times New Roman"/>
                <a:ea typeface="Times New Roman"/>
              </a:rPr>
              <a:t>разными формами и видами игры</a:t>
            </a:r>
            <a:endParaRPr lang="ru-RU" sz="22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ребёнок достаточно хорошо </a:t>
            </a:r>
            <a:r>
              <a:rPr lang="x-none" sz="2200" b="1" smtClean="0">
                <a:solidFill>
                  <a:schemeClr val="tx1"/>
                </a:solidFill>
                <a:latin typeface="Times New Roman"/>
                <a:ea typeface="Times New Roman"/>
              </a:rPr>
              <a:t>владеет устной речью</a:t>
            </a:r>
            <a:endParaRPr lang="ru-RU" sz="2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у ребёнка развита </a:t>
            </a:r>
            <a:r>
              <a:rPr lang="x-none" sz="2200" b="1" smtClean="0">
                <a:solidFill>
                  <a:schemeClr val="tx1"/>
                </a:solidFill>
                <a:latin typeface="Times New Roman"/>
                <a:ea typeface="Times New Roman"/>
              </a:rPr>
              <a:t>крупная и мелкая моторика</a:t>
            </a:r>
            <a:endParaRPr lang="ru-RU" sz="22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x-none" sz="2200" smtClean="0">
                <a:solidFill>
                  <a:schemeClr val="tx1"/>
                </a:solidFill>
                <a:latin typeface="Times New Roman"/>
                <a:ea typeface="Times New Roman"/>
              </a:rPr>
              <a:t>ребёнок проявляет </a:t>
            </a:r>
            <a:r>
              <a:rPr lang="x-none" sz="2200" b="1" smtClean="0">
                <a:solidFill>
                  <a:schemeClr val="tx1"/>
                </a:solidFill>
                <a:latin typeface="Times New Roman"/>
                <a:ea typeface="Times New Roman"/>
              </a:rPr>
              <a:t>любознательность</a:t>
            </a:r>
            <a:endParaRPr lang="ru-RU" sz="22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ребёнок способен к 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принятию собственных решений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, опираясь на свои знания и умения в различных видах деятельности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57224" y="2214554"/>
            <a:ext cx="2571768" cy="12858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–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500430" y="3143248"/>
            <a:ext cx="2214578" cy="142876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28662" y="4286256"/>
            <a:ext cx="2428892" cy="135732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эстетическое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929322" y="4214818"/>
            <a:ext cx="2214578" cy="135732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857884" y="2143116"/>
            <a:ext cx="2357454" cy="12858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C:\Users\User\Desktop\СТЕНДЫ\вернисаж\Таблички дс18 изюминка\oformlenie-4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428625" y="-428625"/>
            <a:ext cx="30416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000100" y="714356"/>
            <a:ext cx="7643866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Основные области ООП ДО</a:t>
            </a:r>
            <a:endParaRPr lang="ru-RU" sz="40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esktop\СТЕНДЫ\вернисаж\Таблички дс18 изюминка\oformlenie-4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6102350" y="0"/>
            <a:ext cx="30416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857224" y="571480"/>
            <a:ext cx="7643866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990099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Образовательные компоненты</a:t>
            </a:r>
            <a:endParaRPr lang="ru-RU" sz="4000" dirty="0">
              <a:solidFill>
                <a:srgbClr val="99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1643042" y="1500174"/>
            <a:ext cx="2928958" cy="1000132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Ознакомление с окружающим  миром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3108" y="250030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типовой процесс 10"/>
          <p:cNvSpPr/>
          <p:nvPr/>
        </p:nvSpPr>
        <p:spPr>
          <a:xfrm>
            <a:off x="3357554" y="2643182"/>
            <a:ext cx="2857520" cy="1071570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в художественную литературу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типовой процесс 16"/>
          <p:cNvSpPr/>
          <p:nvPr/>
        </p:nvSpPr>
        <p:spPr>
          <a:xfrm>
            <a:off x="357158" y="3857628"/>
            <a:ext cx="3071834" cy="1143008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Лепка. Аппликация. Конструирование 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типовой процесс 19"/>
          <p:cNvSpPr/>
          <p:nvPr/>
        </p:nvSpPr>
        <p:spPr>
          <a:xfrm>
            <a:off x="4786314" y="1500174"/>
            <a:ext cx="2500330" cy="1000132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в математику </a:t>
            </a:r>
          </a:p>
        </p:txBody>
      </p:sp>
      <p:sp>
        <p:nvSpPr>
          <p:cNvPr id="22" name="Блок-схема: типовой процесс 21"/>
          <p:cNvSpPr/>
          <p:nvPr/>
        </p:nvSpPr>
        <p:spPr>
          <a:xfrm>
            <a:off x="214282" y="2643182"/>
            <a:ext cx="3071834" cy="1071570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 речи и подготовка к обучению грамоте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типовой процесс 22"/>
          <p:cNvSpPr/>
          <p:nvPr/>
        </p:nvSpPr>
        <p:spPr>
          <a:xfrm>
            <a:off x="3406932" y="5373216"/>
            <a:ext cx="2714644" cy="698990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Физкультурное развитие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типовой процесс 23"/>
          <p:cNvSpPr/>
          <p:nvPr/>
        </p:nvSpPr>
        <p:spPr>
          <a:xfrm>
            <a:off x="3500430" y="3857628"/>
            <a:ext cx="2571768" cy="1143008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Рисование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AABED17F01AFC43A4E343F08C776CB4" ma:contentTypeVersion="0" ma:contentTypeDescription="Создание документа." ma:contentTypeScope="" ma:versionID="849ec41b33f59aab5d59610ad4746faa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D24D5F4-BB67-4694-B1D4-85A02C4CA2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FA2F5E-0A6E-455A-8821-3006B123E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E8CFB91-66FD-4E72-9804-05770117F1B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757</TotalTime>
  <Words>578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Цель ООП ДО школы</vt:lpstr>
      <vt:lpstr>Принципы и подходы к формированию Программы</vt:lpstr>
      <vt:lpstr>Планируемые результаты =  Целевые ориентиры</vt:lpstr>
      <vt:lpstr>Слайд 8</vt:lpstr>
      <vt:lpstr>Образовательные компоненты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miniHUMMER</dc:creator>
  <cp:lastModifiedBy>1</cp:lastModifiedBy>
  <cp:revision>86</cp:revision>
  <dcterms:created xsi:type="dcterms:W3CDTF">2014-02-17T14:56:56Z</dcterms:created>
  <dcterms:modified xsi:type="dcterms:W3CDTF">2022-12-30T02:58:21Z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0x010100DAABED17F01AFC43A4E343F08C776CB4</vt:lpwstr>
  </property>
</Properties>
</file>