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sldIdLst>
    <p:sldId id="256" r:id="rId5"/>
    <p:sldId id="257" r:id="rId6"/>
    <p:sldId id="258" r:id="rId7"/>
    <p:sldId id="260" r:id="rId8"/>
    <p:sldId id="262" r:id="rId9"/>
    <p:sldId id="267" r:id="rId10"/>
    <p:sldId id="268" r:id="rId11"/>
    <p:sldId id="261" r:id="rId12"/>
    <p:sldId id="259" r:id="rId13"/>
    <p:sldId id="270" r:id="rId14"/>
    <p:sldId id="271" r:id="rId15"/>
    <p:sldId id="269" r:id="rId16"/>
    <p:sldId id="272" r:id="rId17"/>
    <p:sldId id="26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C00CC"/>
    <a:srgbClr val="CC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7A4A4AD-8453-43D4-BA40-63B6AF46B781}" type="datetimeFigureOut">
              <a:rPr lang="ru-RU" smtClean="0"/>
              <a:pPr/>
              <a:t>30.12.2022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F805352-7656-4FD7-B4C2-BFE34D0E28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argatyl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Users\User\Desktop\СТЕНДЫ\вернисаж\Таблички дс18 изюминка\oformlenie-44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571744"/>
            <a:ext cx="304165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714348" y="1000108"/>
            <a:ext cx="7500990" cy="214314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28926" y="3857628"/>
            <a:ext cx="5572164" cy="250033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МАОУ </a:t>
            </a:r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Аргат-Юльская </a:t>
            </a:r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СОШ Первомайского района Томской области </a:t>
            </a:r>
            <a:endParaRPr lang="ru-RU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428736"/>
            <a:ext cx="7406640" cy="15001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Краткая презентация основной общеобразовательной программы дошкольного образования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14348" y="747462"/>
            <a:ext cx="7858180" cy="12144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3600" b="1" dirty="0" smtClean="0">
                <a:solidFill>
                  <a:srgbClr val="990099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Взаимодействие педагогического коллектива с родителями</a:t>
            </a:r>
            <a:endParaRPr lang="ru-RU" sz="36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48" y="2143116"/>
            <a:ext cx="7786742" cy="42862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Принципы взаимодействия: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единый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подход к процессу воспитания ребёнка;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открытость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образовательного учреждения для родителей;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взаимное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доверие  во взаимоотношениях педагогов и родителей;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уважение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доброжелательность друг к другу;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дифференцированный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подход к каждой семье;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равно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ответственность родителей и педагогов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7607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14348" y="747462"/>
            <a:ext cx="7858180" cy="12144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3600" b="1" dirty="0" smtClean="0">
                <a:solidFill>
                  <a:srgbClr val="990099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Взаимодействие педагогического коллектива с родителями</a:t>
            </a:r>
            <a:endParaRPr lang="ru-RU" sz="36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48" y="1961908"/>
            <a:ext cx="7786742" cy="44674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группы дошкольного образования МАОУ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Аргат-Юльская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из числа детей посёлка, достигших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3-тилетнего возраста,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учётом пожеланий родителей;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психолого-педагогических знаний родителей;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приобщение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родителей к участию  в жизни ОУ;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оказание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помощи семьям воспитанников в развитии, воспитании и обучении детей;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пропаганда лучшего семейного опыта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4732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14348" y="747462"/>
            <a:ext cx="7858180" cy="12144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3600" b="1" dirty="0" smtClean="0">
                <a:solidFill>
                  <a:srgbClr val="990099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Формы взаимодействия с родителями</a:t>
            </a:r>
            <a:endParaRPr lang="ru-RU" sz="36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48" y="2143116"/>
            <a:ext cx="7786742" cy="42862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Мониторинговые исследования –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анкетирование, социологический опрос, интервьюирование.</a:t>
            </a:r>
          </a:p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Создание условий </a:t>
            </a:r>
            <a:r>
              <a:rPr lang="ru-RU" sz="24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помощь в создании предметно-развивающей среды.</a:t>
            </a:r>
          </a:p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sz="24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ОУ –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в работе родительского комитета.</a:t>
            </a:r>
          </a:p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Просвещение –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информация на сайте школы, памятки, консультации, родительские собрания, индивидуальные и групповые беседы, распространение семейного опыта.</a:t>
            </a:r>
          </a:p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Сотрудничество –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праздники, развлечения, конкурсы, выставки, творческие отчёты школы.  </a:t>
            </a:r>
            <a:endParaRPr lang="ru-RU" sz="24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1462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14348" y="747462"/>
            <a:ext cx="7858180" cy="12144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3600" b="1" dirty="0" smtClean="0">
                <a:solidFill>
                  <a:srgbClr val="990099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Режим работы группы</a:t>
            </a:r>
            <a:endParaRPr lang="ru-RU" sz="36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48" y="1961908"/>
            <a:ext cx="7786742" cy="44674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Наполняемость группы –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человек.</a:t>
            </a:r>
          </a:p>
          <a:p>
            <a:endParaRPr lang="ru-RU" sz="24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sz="24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времени пребывания детей в ГПП –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дня (понедельник –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пятницу)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2  часа (с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14.00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16.00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4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Максимально допустимый объем образовательной нагрузки: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подготовительнойгруппе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(3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6 лет)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–20-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 минут;</a:t>
            </a:r>
          </a:p>
          <a:p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Перерывы </a:t>
            </a:r>
            <a:r>
              <a:rPr lang="ru-RU" sz="24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между периодами непрерывной образовательной деятельности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10-15 минут. </a:t>
            </a:r>
          </a:p>
        </p:txBody>
      </p:sp>
    </p:spTree>
    <p:extLst>
      <p:ext uri="{BB962C8B-B14F-4D97-AF65-F5344CB8AC3E}">
        <p14:creationId xmlns="" xmlns:p14="http://schemas.microsoft.com/office/powerpoint/2010/main" val="231232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14348" y="785794"/>
            <a:ext cx="7858180" cy="12144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07157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dirty="0">
              <a:solidFill>
                <a:srgbClr val="99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2276872"/>
            <a:ext cx="7072362" cy="3080954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адрес: 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636947,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Томская область, Первомайский район, п.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Аргат-Юл улица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Комсомольская 33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елефоны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(83-8245)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30-3-01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hlinkClick r:id="rId2"/>
              </a:rPr>
              <a:t>argatyl@mail.ru</a:t>
            </a:r>
            <a:r>
              <a:rPr lang="en-US" sz="2400" dirty="0" smtClean="0"/>
              <a:t>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5400000">
            <a:off x="4045584" y="3026722"/>
            <a:ext cx="1036934" cy="584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 descr="C:\Users\User\Desktop\СТЕНДЫ\вернисаж\Таблички дс18 изюминка\oformlenie-44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6102350" y="0"/>
            <a:ext cx="304165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1187624" y="1500174"/>
            <a:ext cx="7527780" cy="43577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 общеобразовательное учреждение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Аргат-Юльская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средняя общеобразовательная школа</a:t>
            </a:r>
          </a:p>
          <a:p>
            <a:pPr marL="0" lvl="2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Группа дошкольной подготовки для детей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3-6,6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лет на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00166" y="500042"/>
            <a:ext cx="6072230" cy="7858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40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Характеристика МАОУ</a:t>
            </a:r>
            <a:endParaRPr lang="ru-RU" sz="40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1571612"/>
            <a:ext cx="38576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Users\User\Desktop\СТЕНДЫ\вернисаж\Таблички дс18 изюминка\oformlenie-44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428625" y="-428625"/>
            <a:ext cx="304165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1571604" y="714356"/>
            <a:ext cx="6215106" cy="164307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Структура программы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90099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458612"/>
          </a:xfrm>
        </p:spPr>
        <p:txBody>
          <a:bodyPr>
            <a:normAutofit fontScale="85000" lnSpcReduction="20000"/>
          </a:bodyPr>
          <a:lstStyle/>
          <a:p>
            <a:pPr algn="l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Целевой раздел</a:t>
            </a:r>
          </a:p>
          <a:p>
            <a:pPr algn="l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Содержательный раздел</a:t>
            </a:r>
          </a:p>
          <a:p>
            <a:pPr lvl="1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социально-коммуникативное развитие</a:t>
            </a:r>
          </a:p>
          <a:p>
            <a:pPr lvl="1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познавательное развитие</a:t>
            </a:r>
          </a:p>
          <a:p>
            <a:pPr lvl="1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cs typeface="Times New Roman" pitchFamily="18" charset="0"/>
              </a:rPr>
              <a:t> речевое развитие</a:t>
            </a:r>
          </a:p>
          <a:p>
            <a:pPr lvl="1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cs typeface="Times New Roman" pitchFamily="18" charset="0"/>
              </a:rPr>
              <a:t> художественно-эстетическое развитие</a:t>
            </a:r>
          </a:p>
          <a:p>
            <a:pPr lvl="1" algn="l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cs typeface="Times New Roman" pitchFamily="18" charset="0"/>
              </a:rPr>
              <a:t> физическое  развитие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Организационный раздел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28662" y="785794"/>
            <a:ext cx="7643866" cy="135732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Нормативно- правовая база ОП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90099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143248"/>
            <a:ext cx="8643998" cy="3714752"/>
          </a:xfrm>
        </p:spPr>
        <p:txBody>
          <a:bodyPr>
            <a:noAutofit/>
          </a:bodyPr>
          <a:lstStyle/>
          <a:p>
            <a:pPr algn="l"/>
            <a:r>
              <a:rPr lang="ru-RU" sz="18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Программа составлена на основе:</a:t>
            </a:r>
            <a:endParaRPr lang="ru-RU" sz="1800" b="1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ru-RU" sz="1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Примерной основной образовательной программой дошкольного образования </a:t>
            </a:r>
          </a:p>
          <a:p>
            <a:pPr lvl="0" algn="l"/>
            <a:r>
              <a:rPr lang="ru-RU" sz="18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в соответствии с:</a:t>
            </a:r>
            <a:endParaRPr lang="ru-RU" sz="1800" b="1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Приказом Министерства образования и науки Российской Федерации от 17 октября 2013 г. № 1155 «Об утверждении федерального государственного образовательного стандарта дошкольного образования»;</a:t>
            </a:r>
          </a:p>
          <a:p>
            <a:pPr algn="l"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Федеральным законом от 29 декабря 2012 г. № 273-ФЗ «Об образовании в Российской Федерации»;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800" b="1" i="1" dirty="0" smtClean="0">
                <a:solidFill>
                  <a:srgbClr val="990099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Преподавание дошкольникам 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ведётся по программе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«От рождение до школы»,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разработанной  под научным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руководством </a:t>
            </a:r>
            <a:r>
              <a:rPr lang="ru-RU" sz="1800" dirty="0" smtClean="0"/>
              <a:t>Н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Веракса</a:t>
            </a:r>
            <a:r>
              <a:rPr lang="ru-RU" sz="1800" dirty="0" smtClean="0">
                <a:solidFill>
                  <a:schemeClr val="tx1"/>
                </a:solidFill>
              </a:rPr>
              <a:t>, Т. С. Комарова, М. А. </a:t>
            </a:r>
            <a:r>
              <a:rPr lang="ru-RU" sz="1800" dirty="0" smtClean="0">
                <a:solidFill>
                  <a:schemeClr val="tx1"/>
                </a:solidFill>
              </a:rPr>
              <a:t>Васильева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8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согласно Учебному плану МАОУ </a:t>
            </a:r>
            <a:r>
              <a:rPr lang="ru-RU" sz="18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Аргат-Юльской </a:t>
            </a:r>
            <a:r>
              <a:rPr lang="ru-RU" sz="18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СОШ </a:t>
            </a:r>
            <a:endParaRPr lang="ru-RU" sz="1800" b="1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5" descr="C:\Users\User\Desktop\СТЕНДЫ\вернисаж\Таблички дс18 изюминка\oformlenie-44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6102350" y="-214338"/>
            <a:ext cx="304165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28662" y="785794"/>
            <a:ext cx="7643866" cy="135732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857232"/>
            <a:ext cx="7772400" cy="11430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  <a:t>Цель ООП ДО школы</a:t>
            </a:r>
            <a:endParaRPr lang="ru-RU" dirty="0">
              <a:solidFill>
                <a:srgbClr val="99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714620"/>
            <a:ext cx="8143932" cy="271464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Осуществлять развитие личности детей дошкольного возраста в различных видах общения и деятельности с учётом их возрастных, индивидуальных, психологических и физиологических особенностей.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4188460" y="3026722"/>
            <a:ext cx="1179810" cy="584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500" y="428625"/>
            <a:ext cx="8183563" cy="10509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Принципы и подходы к формированию Программы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63" y="1714500"/>
            <a:ext cx="8183562" cy="41878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Развитие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индивидуальных личностных ресурсов ребёнка, его творческих способностей и ведущих психических качеств</a:t>
            </a: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Личностно ориентированные принципы</a:t>
            </a: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Культурно ориентированные принципы</a:t>
            </a: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Деятельностно-ориентированные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 принципы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63" y="428625"/>
            <a:ext cx="8183562" cy="10509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= </a:t>
            </a:r>
            <a:br>
              <a:rPr lang="ru-RU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Целевые ориентиры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1571612"/>
            <a:ext cx="9001156" cy="52863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 7-ми годам:</a:t>
            </a: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ребёнок </a:t>
            </a:r>
            <a:r>
              <a:rPr lang="x-none" sz="2200" b="1" smtClean="0">
                <a:solidFill>
                  <a:schemeClr val="tx1"/>
                </a:solidFill>
                <a:latin typeface="Times New Roman"/>
                <a:ea typeface="Times New Roman"/>
              </a:rPr>
              <a:t>овладевает основными культурными способами деятельности</a:t>
            </a: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, проявляет </a:t>
            </a:r>
            <a:r>
              <a:rPr lang="x-none" sz="2200" b="1" i="1" smtClean="0">
                <a:solidFill>
                  <a:schemeClr val="tx1"/>
                </a:solidFill>
                <a:latin typeface="Times New Roman"/>
                <a:ea typeface="Times New Roman"/>
              </a:rPr>
              <a:t>инициативу и самостоятельность в разных видах деятельности</a:t>
            </a: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endParaRPr lang="ru-RU" sz="2200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ребёнок обладает установкой </a:t>
            </a:r>
            <a:r>
              <a:rPr lang="x-none" sz="2200" b="1" i="1" smtClean="0">
                <a:solidFill>
                  <a:schemeClr val="tx1"/>
                </a:solidFill>
                <a:latin typeface="Times New Roman"/>
                <a:ea typeface="Times New Roman"/>
              </a:rPr>
              <a:t>положительного отношения к миру</a:t>
            </a:r>
            <a:endParaRPr lang="ru-RU" sz="2200" b="1" i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ребёнок обладает развитым </a:t>
            </a:r>
            <a:r>
              <a:rPr lang="x-none" sz="2200" b="1" smtClean="0">
                <a:solidFill>
                  <a:schemeClr val="tx1"/>
                </a:solidFill>
                <a:latin typeface="Times New Roman"/>
                <a:ea typeface="Times New Roman"/>
              </a:rPr>
              <a:t>воображением</a:t>
            </a: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,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x-none" sz="2200" b="1" smtClean="0">
                <a:solidFill>
                  <a:schemeClr val="tx1"/>
                </a:solidFill>
                <a:latin typeface="Times New Roman"/>
                <a:ea typeface="Times New Roman"/>
              </a:rPr>
              <a:t>разными формами и видами игры</a:t>
            </a:r>
            <a:endParaRPr lang="ru-RU" sz="2200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ребёнок достаточно хорошо </a:t>
            </a:r>
            <a:r>
              <a:rPr lang="x-none" sz="2200" b="1" smtClean="0">
                <a:solidFill>
                  <a:schemeClr val="tx1"/>
                </a:solidFill>
                <a:latin typeface="Times New Roman"/>
                <a:ea typeface="Times New Roman"/>
              </a:rPr>
              <a:t>владеет устной речью</a:t>
            </a:r>
            <a:endParaRPr lang="ru-RU" sz="2200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у ребёнка развита </a:t>
            </a:r>
            <a:r>
              <a:rPr lang="x-none" sz="2200" b="1" smtClean="0">
                <a:solidFill>
                  <a:schemeClr val="tx1"/>
                </a:solidFill>
                <a:latin typeface="Times New Roman"/>
                <a:ea typeface="Times New Roman"/>
              </a:rPr>
              <a:t>крупная и мелкая моторика</a:t>
            </a:r>
            <a:endParaRPr lang="ru-RU" sz="2200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x-none" sz="2200" smtClean="0">
                <a:solidFill>
                  <a:schemeClr val="tx1"/>
                </a:solidFill>
                <a:latin typeface="Times New Roman"/>
                <a:ea typeface="Times New Roman"/>
              </a:rPr>
              <a:t>ребёнок проявляет </a:t>
            </a:r>
            <a:r>
              <a:rPr lang="x-none" sz="2200" b="1" smtClean="0">
                <a:solidFill>
                  <a:schemeClr val="tx1"/>
                </a:solidFill>
                <a:latin typeface="Times New Roman"/>
                <a:ea typeface="Times New Roman"/>
              </a:rPr>
              <a:t>любознательность</a:t>
            </a:r>
            <a:endParaRPr lang="ru-RU" sz="2200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ребёнок способен к 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принятию собственных решений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</a:rPr>
              <a:t>, опираясь на свои знания и умения в различных видах деятельности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857224" y="2214554"/>
            <a:ext cx="2571768" cy="1285884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 –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коммуникативное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500430" y="3143248"/>
            <a:ext cx="2214578" cy="142876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Речевое развитие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928662" y="4286256"/>
            <a:ext cx="2428892" cy="1357322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Художественно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эстетическое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5929322" y="4214818"/>
            <a:ext cx="2214578" cy="1357322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Физическое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развитие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5857884" y="2143116"/>
            <a:ext cx="2357454" cy="1285884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Познавательное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5" descr="C:\Users\User\Desktop\СТЕНДЫ\вернисаж\Таблички дс18 изюминка\oformlenie-44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428625" y="-428625"/>
            <a:ext cx="304165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кругленный прямоугольник 9"/>
          <p:cNvSpPr/>
          <p:nvPr/>
        </p:nvSpPr>
        <p:spPr>
          <a:xfrm>
            <a:off x="1000100" y="714356"/>
            <a:ext cx="7643866" cy="135732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40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Основные области ООП ДО</a:t>
            </a:r>
            <a:endParaRPr lang="ru-RU" sz="40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C:\Users\User\Desktop\СТЕНДЫ\вернисаж\Таблички дс18 изюминка\oformlenie-44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6102350" y="0"/>
            <a:ext cx="304165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857224" y="571480"/>
            <a:ext cx="7643866" cy="9286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  <a:t>Образовательные компоненты</a:t>
            </a:r>
            <a:endParaRPr lang="ru-RU" sz="4000" dirty="0">
              <a:solidFill>
                <a:srgbClr val="99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типовой процесс 4"/>
          <p:cNvSpPr/>
          <p:nvPr/>
        </p:nvSpPr>
        <p:spPr>
          <a:xfrm>
            <a:off x="1643042" y="1500174"/>
            <a:ext cx="2928958" cy="1000132"/>
          </a:xfrm>
          <a:prstGeom prst="flowChartPredefined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Ознакомление с окружающим  миром</a:t>
            </a: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143108" y="250030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Блок-схема: типовой процесс 10"/>
          <p:cNvSpPr/>
          <p:nvPr/>
        </p:nvSpPr>
        <p:spPr>
          <a:xfrm>
            <a:off x="3357554" y="2643182"/>
            <a:ext cx="2857520" cy="1071570"/>
          </a:xfrm>
          <a:prstGeom prst="flowChartPredefined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Введение в художественную литературу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Блок-схема: типовой процесс 16"/>
          <p:cNvSpPr/>
          <p:nvPr/>
        </p:nvSpPr>
        <p:spPr>
          <a:xfrm>
            <a:off x="357158" y="3857628"/>
            <a:ext cx="3071834" cy="1143008"/>
          </a:xfrm>
          <a:prstGeom prst="flowChartPredefined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Лепка. Аппликация. Конструирование 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Блок-схема: типовой процесс 19"/>
          <p:cNvSpPr/>
          <p:nvPr/>
        </p:nvSpPr>
        <p:spPr>
          <a:xfrm>
            <a:off x="4786314" y="1500174"/>
            <a:ext cx="2500330" cy="1000132"/>
          </a:xfrm>
          <a:prstGeom prst="flowChartPredefined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Введение в математику </a:t>
            </a:r>
          </a:p>
        </p:txBody>
      </p:sp>
      <p:sp>
        <p:nvSpPr>
          <p:cNvPr id="22" name="Блок-схема: типовой процесс 21"/>
          <p:cNvSpPr/>
          <p:nvPr/>
        </p:nvSpPr>
        <p:spPr>
          <a:xfrm>
            <a:off x="214282" y="2643182"/>
            <a:ext cx="3071834" cy="1071570"/>
          </a:xfrm>
          <a:prstGeom prst="flowChartPredefined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 речи и подготовка к обучению грамоте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Блок-схема: типовой процесс 22"/>
          <p:cNvSpPr/>
          <p:nvPr/>
        </p:nvSpPr>
        <p:spPr>
          <a:xfrm>
            <a:off x="3406932" y="5373216"/>
            <a:ext cx="2714644" cy="698990"/>
          </a:xfrm>
          <a:prstGeom prst="flowChartPredefined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Физкультурное развитие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Блок-схема: типовой процесс 23"/>
          <p:cNvSpPr/>
          <p:nvPr/>
        </p:nvSpPr>
        <p:spPr>
          <a:xfrm>
            <a:off x="3500430" y="3857628"/>
            <a:ext cx="2571768" cy="1143008"/>
          </a:xfrm>
          <a:prstGeom prst="flowChartPredefined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Рисование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DAABED17F01AFC43A4E343F08C776CB4" ma:contentTypeVersion="0" ma:contentTypeDescription="Создание документа." ma:contentTypeScope="" ma:versionID="849ec41b33f59aab5d59610ad4746faa">
  <xsd:schema xmlns:xsd="http://www.w3.org/2001/XMLSchema" xmlns:p="http://schemas.microsoft.com/office/2006/metadata/properties" targetNamespace="http://schemas.microsoft.com/office/2006/metadata/properties" ma:root="true" ma:fieldsID="53974d1da0c14f073d2cc649cae9f3e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D24D5F4-BB67-4694-B1D4-85A02C4CA2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FA2F5E-0A6E-455A-8821-3006B123E0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9E8CFB91-66FD-4E72-9804-05770117F1B3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757</TotalTime>
  <Words>578</Words>
  <Application>Microsoft Office PowerPoint</Application>
  <PresentationFormat>Экран (4:3)</PresentationFormat>
  <Paragraphs>91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Слайд 1</vt:lpstr>
      <vt:lpstr>Слайд 2</vt:lpstr>
      <vt:lpstr>Слайд 3</vt:lpstr>
      <vt:lpstr>Слайд 4</vt:lpstr>
      <vt:lpstr>Цель ООП ДО школы</vt:lpstr>
      <vt:lpstr>Принципы и подходы к формированию Программы</vt:lpstr>
      <vt:lpstr>Планируемые результаты =  Целевые ориентиры</vt:lpstr>
      <vt:lpstr>Слайд 8</vt:lpstr>
      <vt:lpstr>Образовательные компоненты</vt:lpstr>
      <vt:lpstr>Слайд 10</vt:lpstr>
      <vt:lpstr>Слайд 11</vt:lpstr>
      <vt:lpstr>Слайд 12</vt:lpstr>
      <vt:lpstr>Слайд 13</vt:lpstr>
      <vt:lpstr>Спасибо за внимание!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miniHUMMER</dc:creator>
  <cp:lastModifiedBy>1</cp:lastModifiedBy>
  <cp:revision>86</cp:revision>
  <dcterms:created xsi:type="dcterms:W3CDTF">2014-02-17T14:56:56Z</dcterms:created>
  <dcterms:modified xsi:type="dcterms:W3CDTF">2022-12-30T02:58:21Z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0x010100DAABED17F01AFC43A4E343F08C776CB4</vt:lpwstr>
  </property>
</Properties>
</file>